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7" r:id="rId2"/>
    <p:sldId id="320" r:id="rId3"/>
    <p:sldId id="311" r:id="rId4"/>
    <p:sldId id="259" r:id="rId5"/>
    <p:sldId id="260" r:id="rId6"/>
    <p:sldId id="269" r:id="rId7"/>
    <p:sldId id="317" r:id="rId8"/>
    <p:sldId id="318" r:id="rId9"/>
    <p:sldId id="310" r:id="rId10"/>
    <p:sldId id="307" r:id="rId11"/>
    <p:sldId id="288" r:id="rId12"/>
    <p:sldId id="289" r:id="rId13"/>
    <p:sldId id="305" r:id="rId14"/>
    <p:sldId id="266" r:id="rId15"/>
    <p:sldId id="312" r:id="rId16"/>
    <p:sldId id="313" r:id="rId17"/>
    <p:sldId id="314" r:id="rId18"/>
    <p:sldId id="319" r:id="rId19"/>
    <p:sldId id="295" r:id="rId20"/>
    <p:sldId id="315" r:id="rId21"/>
    <p:sldId id="316" r:id="rId22"/>
    <p:sldId id="321" r:id="rId23"/>
    <p:sldId id="324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6" r:id="rId33"/>
    <p:sldId id="287" r:id="rId34"/>
    <p:sldId id="279" r:id="rId35"/>
    <p:sldId id="282" r:id="rId36"/>
    <p:sldId id="280" r:id="rId37"/>
    <p:sldId id="281" r:id="rId38"/>
    <p:sldId id="283" r:id="rId39"/>
    <p:sldId id="284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25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9031" autoAdjust="0"/>
    <p:restoredTop sz="94706" autoAdjust="0"/>
  </p:normalViewPr>
  <p:slideViewPr>
    <p:cSldViewPr snapToGrid="0">
      <p:cViewPr varScale="1">
        <p:scale>
          <a:sx n="73" d="100"/>
          <a:sy n="73" d="100"/>
        </p:scale>
        <p:origin x="-121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885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5" Type="http://schemas.openxmlformats.org/officeDocument/2006/relationships/image" Target="../media/image57.wmf"/><Relationship Id="rId4" Type="http://schemas.openxmlformats.org/officeDocument/2006/relationships/image" Target="../media/image5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2F817-16B9-43EF-8DAB-0ADE196BC444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F15290-BCB0-447B-8A82-1377EA5ECD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980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Образ слайда 1">
            <a:extLst>
              <a:ext uri="{FF2B5EF4-FFF2-40B4-BE49-F238E27FC236}">
                <a16:creationId xmlns="" xmlns:a16="http://schemas.microsoft.com/office/drawing/2014/main" id="{02E47DBF-A59A-4B2E-B03B-C0765FFCA65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Заметки 2">
            <a:extLst>
              <a:ext uri="{FF2B5EF4-FFF2-40B4-BE49-F238E27FC236}">
                <a16:creationId xmlns="" xmlns:a16="http://schemas.microsoft.com/office/drawing/2014/main" id="{15A03441-2DA9-45A5-AF04-1BD2CD5DB3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476" name="Номер слайда 3">
            <a:extLst>
              <a:ext uri="{FF2B5EF4-FFF2-40B4-BE49-F238E27FC236}">
                <a16:creationId xmlns="" xmlns:a16="http://schemas.microsoft.com/office/drawing/2014/main" id="{0E846DD4-1BB8-44B3-B6BC-9043B869B8A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C7FC1FA-3CFD-4CE7-9120-D4A9316E8C71}" type="slidenum">
              <a:rPr lang="ru-RU" altLang="ru-RU"/>
              <a:pPr>
                <a:spcBef>
                  <a:spcPct val="0"/>
                </a:spcBef>
              </a:pPr>
              <a:t>2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474F778-8010-4B38-A4FF-7F3A4201F120}" type="slidenum">
              <a:rPr lang="ru-RU" altLang="ru-RU"/>
              <a:pPr eaLnBrk="1" hangingPunct="1"/>
              <a:t>37</a:t>
            </a:fld>
            <a:endParaRPr lang="ru-RU" altLang="ru-RU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290-BCB0-447B-8A82-1377EA5ECD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3912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290-BCB0-447B-8A82-1377EA5ECD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315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078820-1EF3-4EC2-ACDC-5E49AD9BBD79}" type="slidenum">
              <a:rPr lang="ru-RU" altLang="ru-RU">
                <a:latin typeface="Calibri" panose="020F0502020204030204" pitchFamily="34" charset="0"/>
              </a:rPr>
              <a:pPr eaLnBrk="1" hangingPunct="1"/>
              <a:t>10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264721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083C087-3D6D-496F-8903-8538DF3BC46C}" type="slidenum">
              <a:rPr lang="ru-RU" altLang="ru-RU">
                <a:latin typeface="Calibri" panose="020F0502020204030204" pitchFamily="34" charset="0"/>
              </a:rPr>
              <a:pPr eaLnBrk="1" hangingPunct="1"/>
              <a:t>11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5487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356DE74-620C-4830-A8DB-B1E1062FF0B0}" type="slidenum">
              <a:rPr lang="ru-RU" altLang="ru-RU">
                <a:latin typeface="Calibri" panose="020F0502020204030204" pitchFamily="34" charset="0"/>
              </a:rPr>
              <a:pPr eaLnBrk="1" hangingPunct="1"/>
              <a:t>12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631638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D795519-9CA4-44B5-A72C-307283B23113}" type="slidenum">
              <a:rPr lang="ru-RU" altLang="ru-RU">
                <a:latin typeface="Calibri" panose="020F0502020204030204" pitchFamily="34" charset="0"/>
              </a:rPr>
              <a:pPr eaLnBrk="1" hangingPunct="1"/>
              <a:t>13</a:t>
            </a:fld>
            <a:endParaRPr lang="ru-RU" altLang="ru-RU">
              <a:latin typeface="Calibri" panose="020F0502020204030204" pitchFamily="34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F15290-BCB0-447B-8A82-1377EA5ECD5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354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6339C1B-DE40-4770-BF57-4FF24504BE09}" type="slidenum">
              <a:rPr lang="ru-RU" altLang="ru-RU"/>
              <a:pPr eaLnBrk="1" hangingPunct="1"/>
              <a:t>36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705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39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4092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542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1701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4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898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3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600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233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00CAC-6154-4BA1-9DF0-75C5F89768E2}" type="datetimeFigureOut">
              <a:rPr lang="ru-RU" smtClean="0"/>
              <a:t>20.03.2024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ABE95-1D0A-4107-B7AC-9223F779F6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118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6.png"/><Relationship Id="rId7" Type="http://schemas.openxmlformats.org/officeDocument/2006/relationships/image" Target="../media/image4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44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0" Type="http://schemas.openxmlformats.org/officeDocument/2006/relationships/image" Target="../media/image5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3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6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0" y="1538511"/>
            <a:ext cx="9144000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7030A0"/>
                </a:solidFill>
                <a:latin typeface="Arial" panose="020B0604020202020204" pitchFamily="34" charset="0"/>
              </a:rPr>
              <a:t>Методы изображения кристаллов. Стереографические проекции</a:t>
            </a:r>
            <a:endParaRPr lang="ru-RU" altLang="ru-RU" sz="48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642" name="Picture 2" descr="SetkaVulf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702" y="1581955"/>
            <a:ext cx="5102467" cy="52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0643" name="Text Box 3"/>
          <p:cNvSpPr txBox="1">
            <a:spLocks noChangeArrowheads="1"/>
          </p:cNvSpPr>
          <p:nvPr/>
        </p:nvSpPr>
        <p:spPr bwMode="auto">
          <a:xfrm>
            <a:off x="0" y="17460"/>
            <a:ext cx="9144000" cy="150810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Сетка Вульфа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(стереографическая проекция параллелей и меридианов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построенных с шагом 2 градуса на сфере и спроектированные на экваториальную плоскость)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380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06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846140" y="1609727"/>
            <a:ext cx="7489825" cy="1223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0" y="1628775"/>
            <a:ext cx="9144000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Определить все элементы симметрии куба</a:t>
            </a:r>
            <a:r>
              <a:rPr lang="en-US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и изобразить их на стереографической проекции</a:t>
            </a:r>
          </a:p>
        </p:txBody>
      </p:sp>
    </p:spTree>
    <p:extLst>
      <p:ext uri="{BB962C8B-B14F-4D97-AF65-F5344CB8AC3E}">
        <p14:creationId xmlns:p14="http://schemas.microsoft.com/office/powerpoint/2010/main" val="289279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8" grpId="0" animBg="1"/>
      <p:bldP spid="8089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3"/>
          <p:cNvSpPr txBox="1">
            <a:spLocks noChangeArrowheads="1"/>
          </p:cNvSpPr>
          <p:nvPr/>
        </p:nvSpPr>
        <p:spPr bwMode="auto">
          <a:xfrm>
            <a:off x="0" y="0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Элементы симметрии кубического кристалла</a:t>
            </a:r>
          </a:p>
        </p:txBody>
      </p:sp>
      <p:pic>
        <p:nvPicPr>
          <p:cNvPr id="82948" name="Picture 4" descr="IMG-2 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3" y="1699846"/>
            <a:ext cx="4108507" cy="3882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49" name="Picture 5" descr="IMG-0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255" y="1465385"/>
            <a:ext cx="4942602" cy="447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50" name="Text Box 6"/>
          <p:cNvSpPr txBox="1">
            <a:spLocks noChangeArrowheads="1"/>
          </p:cNvSpPr>
          <p:nvPr/>
        </p:nvSpPr>
        <p:spPr bwMode="auto">
          <a:xfrm>
            <a:off x="598776" y="5921975"/>
            <a:ext cx="2865528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Плоскости симметрии куба</a:t>
            </a:r>
          </a:p>
        </p:txBody>
      </p:sp>
      <p:sp>
        <p:nvSpPr>
          <p:cNvPr id="82951" name="Text Box 7"/>
          <p:cNvSpPr txBox="1">
            <a:spLocks noChangeArrowheads="1"/>
          </p:cNvSpPr>
          <p:nvPr/>
        </p:nvSpPr>
        <p:spPr bwMode="auto">
          <a:xfrm>
            <a:off x="5670963" y="6205377"/>
            <a:ext cx="2221185" cy="36933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>
                <a:solidFill>
                  <a:srgbClr val="0000FF"/>
                </a:solidFill>
              </a:rPr>
              <a:t>Оси симметрии куба</a:t>
            </a:r>
          </a:p>
        </p:txBody>
      </p:sp>
    </p:spTree>
    <p:extLst>
      <p:ext uri="{BB962C8B-B14F-4D97-AF65-F5344CB8AC3E}">
        <p14:creationId xmlns:p14="http://schemas.microsoft.com/office/powerpoint/2010/main" val="4001007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  <p:bldP spid="82950" grpId="0" animBg="1"/>
      <p:bldP spid="8295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786" name="Picture 2" descr="IM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656" y="1144590"/>
            <a:ext cx="5746344" cy="5732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6787" name="Text Box 3"/>
          <p:cNvSpPr txBox="1">
            <a:spLocks noChangeArrowheads="1"/>
          </p:cNvSpPr>
          <p:nvPr/>
        </p:nvSpPr>
        <p:spPr bwMode="auto">
          <a:xfrm>
            <a:off x="0" y="-24509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Стереографическая проекция элементов симметрии кубического кристалла</a:t>
            </a:r>
          </a:p>
        </p:txBody>
      </p:sp>
      <p:pic>
        <p:nvPicPr>
          <p:cNvPr id="246788" name="Picture 4" descr="IMG-2 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26" y="1144590"/>
            <a:ext cx="2438439" cy="2303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6789" name="Picture 5" descr="IMG-0 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89398"/>
            <a:ext cx="3079692" cy="2787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0" y="1359145"/>
            <a:ext cx="9144000" cy="452431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Arial" panose="020B0604020202020204" pitchFamily="34" charset="0"/>
              </a:rPr>
              <a:t>Расположение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Arial" panose="020B0604020202020204" pitchFamily="34" charset="0"/>
              </a:rPr>
              <a:t>кристаллографических плоскостей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Arial" panose="020B0604020202020204" pitchFamily="34" charset="0"/>
              </a:rPr>
              <a:t>на стереографической проекции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latin typeface="Arial" panose="020B0604020202020204" pitchFamily="34" charset="0"/>
              </a:rPr>
              <a:t>и на рисунке</a:t>
            </a:r>
          </a:p>
        </p:txBody>
      </p:sp>
    </p:spTree>
    <p:extLst>
      <p:ext uri="{BB962C8B-B14F-4D97-AF65-F5344CB8AC3E}">
        <p14:creationId xmlns:p14="http://schemas.microsoft.com/office/powerpoint/2010/main" val="389384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E0C209-5485-408F-9B69-90681DBB6C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8601"/>
            <a:ext cx="6143625" cy="5800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772D5BF9-80E6-42EA-88B1-2AB7C15EF4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8842" y="2405999"/>
            <a:ext cx="2143125" cy="1743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BAE0DAB-7A2D-4F4B-84AF-81DE7B299060}"/>
              </a:ext>
            </a:extLst>
          </p:cNvPr>
          <p:cNvSpPr txBox="1"/>
          <p:nvPr/>
        </p:nvSpPr>
        <p:spPr>
          <a:xfrm>
            <a:off x="7299109" y="4327347"/>
            <a:ext cx="78258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AE50F0B-B566-4C48-8CCE-554B5154C486}"/>
              </a:ext>
            </a:extLst>
          </p:cNvPr>
          <p:cNvCxnSpPr>
            <a:cxnSpLocks/>
          </p:cNvCxnSpPr>
          <p:nvPr/>
        </p:nvCxnSpPr>
        <p:spPr>
          <a:xfrm flipH="1" flipV="1">
            <a:off x="7549662" y="3310285"/>
            <a:ext cx="140740" cy="10170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436EA84A-996E-427A-B0B3-0136FD0DB506}"/>
              </a:ext>
            </a:extLst>
          </p:cNvPr>
          <p:cNvSpPr/>
          <p:nvPr/>
        </p:nvSpPr>
        <p:spPr>
          <a:xfrm>
            <a:off x="2279649" y="4997656"/>
            <a:ext cx="792163" cy="7921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277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F0C0D44-9F28-4F8A-87B9-A4F48DC12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19595"/>
            <a:ext cx="6143625" cy="5800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4AAB206-8E26-4837-9F68-B2C6F3085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722" y="2239526"/>
            <a:ext cx="2133600" cy="18097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D37B602-FD6F-4278-8C58-D94CCAAD3397}"/>
              </a:ext>
            </a:extLst>
          </p:cNvPr>
          <p:cNvSpPr txBox="1"/>
          <p:nvPr/>
        </p:nvSpPr>
        <p:spPr>
          <a:xfrm>
            <a:off x="7443871" y="4160592"/>
            <a:ext cx="76354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110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245329DF-D93D-42B1-8FB7-993296F3762C}"/>
              </a:ext>
            </a:extLst>
          </p:cNvPr>
          <p:cNvCxnSpPr>
            <a:cxnSpLocks/>
          </p:cNvCxnSpPr>
          <p:nvPr/>
        </p:nvCxnSpPr>
        <p:spPr>
          <a:xfrm flipH="1" flipV="1">
            <a:off x="7443871" y="3341077"/>
            <a:ext cx="412944" cy="819515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F69B3C05-667E-479E-9DAF-4E2187BAF7BC}"/>
              </a:ext>
            </a:extLst>
          </p:cNvPr>
          <p:cNvSpPr/>
          <p:nvPr/>
        </p:nvSpPr>
        <p:spPr>
          <a:xfrm>
            <a:off x="3884261" y="4348924"/>
            <a:ext cx="792162" cy="7921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78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F29BD36-498C-449E-BA48-554FF4394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063"/>
            <a:ext cx="6143625" cy="5800725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03FAC97-E9CA-41EB-9AC7-1AAB43C790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8099" y="2346020"/>
            <a:ext cx="2152650" cy="17621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32FD782-C864-445B-8E21-4AC53F46F862}"/>
              </a:ext>
            </a:extLst>
          </p:cNvPr>
          <p:cNvSpPr txBox="1"/>
          <p:nvPr/>
        </p:nvSpPr>
        <p:spPr>
          <a:xfrm>
            <a:off x="7427941" y="4311162"/>
            <a:ext cx="744499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111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9C623AB2-4C33-4389-B11F-BF1857732F91}"/>
              </a:ext>
            </a:extLst>
          </p:cNvPr>
          <p:cNvCxnSpPr>
            <a:cxnSpLocks/>
            <a:stCxn id="6" idx="0"/>
          </p:cNvCxnSpPr>
          <p:nvPr/>
        </p:nvCxnSpPr>
        <p:spPr>
          <a:xfrm flipH="1" flipV="1">
            <a:off x="7526215" y="3429000"/>
            <a:ext cx="273976" cy="8821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:a16="http://schemas.microsoft.com/office/drawing/2014/main" xmlns="" id="{C5812C17-4D2D-4D86-8E44-3C14D0BAF451}"/>
              </a:ext>
            </a:extLst>
          </p:cNvPr>
          <p:cNvSpPr/>
          <p:nvPr/>
        </p:nvSpPr>
        <p:spPr>
          <a:xfrm>
            <a:off x="3176846" y="3609425"/>
            <a:ext cx="792163" cy="792163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12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319FF5F-DCB1-4A15-A48F-4860BAA3CA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620688"/>
            <a:ext cx="5669854" cy="5976664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xmlns="" id="{12463552-EAD8-4E08-A245-A6104EF4779A}"/>
              </a:ext>
            </a:extLst>
          </p:cNvPr>
          <p:cNvCxnSpPr/>
          <p:nvPr/>
        </p:nvCxnSpPr>
        <p:spPr>
          <a:xfrm>
            <a:off x="710183" y="5589240"/>
            <a:ext cx="0" cy="72008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06905964-2A43-4E80-A3BB-8ECA925E6710}"/>
              </a:ext>
            </a:extLst>
          </p:cNvPr>
          <p:cNvCxnSpPr/>
          <p:nvPr/>
        </p:nvCxnSpPr>
        <p:spPr>
          <a:xfrm>
            <a:off x="4958655" y="1160748"/>
            <a:ext cx="792088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A05A8102-D2FB-4489-A4D0-42D567DEEFA3}"/>
              </a:ext>
            </a:extLst>
          </p:cNvPr>
          <p:cNvSpPr txBox="1"/>
          <p:nvPr/>
        </p:nvSpPr>
        <p:spPr>
          <a:xfrm>
            <a:off x="737815" y="5985048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AE8E1C10-E0B2-487C-9BA0-73E156AB05CA}"/>
              </a:ext>
            </a:extLst>
          </p:cNvPr>
          <p:cNvSpPr txBox="1"/>
          <p:nvPr/>
        </p:nvSpPr>
        <p:spPr>
          <a:xfrm>
            <a:off x="5341535" y="791416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89A4C23-CD19-4199-9332-FB68F9699A55}"/>
              </a:ext>
            </a:extLst>
          </p:cNvPr>
          <p:cNvSpPr txBox="1"/>
          <p:nvPr/>
        </p:nvSpPr>
        <p:spPr>
          <a:xfrm>
            <a:off x="765246" y="788776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2D28F6-5079-4A72-ADE8-08E433CD99BA}"/>
              </a:ext>
            </a:extLst>
          </p:cNvPr>
          <p:cNvSpPr txBox="1"/>
          <p:nvPr/>
        </p:nvSpPr>
        <p:spPr>
          <a:xfrm>
            <a:off x="4582679" y="1031150"/>
            <a:ext cx="41069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0" i="1" dirty="0"/>
              <a:t>010</a:t>
            </a:r>
            <a:endParaRPr lang="ru-RU" sz="1050" b="0" i="1" dirty="0"/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xmlns="" id="{78754306-E9E2-4A7B-B17F-7B4F901B7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5510" y="2823207"/>
            <a:ext cx="1600200" cy="1571625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xmlns="" id="{FA27BF23-DACE-44BE-B887-CCEE73B9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510" y="603568"/>
            <a:ext cx="1609725" cy="1619250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4CB38DAB-7994-4D26-8D7D-2B1114EAD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15510" y="5101927"/>
            <a:ext cx="1590675" cy="1495425"/>
          </a:xfrm>
          <a:prstGeom prst="rect">
            <a:avLst/>
          </a:prstGeom>
        </p:spPr>
      </p:pic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xmlns="" id="{F3863DFE-9500-4C3C-AD8A-2F55D0CDDCD8}"/>
              </a:ext>
            </a:extLst>
          </p:cNvPr>
          <p:cNvCxnSpPr>
            <a:cxnSpLocks/>
          </p:cNvCxnSpPr>
          <p:nvPr/>
        </p:nvCxnSpPr>
        <p:spPr>
          <a:xfrm flipH="1" flipV="1">
            <a:off x="836212" y="5229199"/>
            <a:ext cx="5887399" cy="6204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DC9F6F32-1FEE-4989-B8A2-CB463171025D}"/>
              </a:ext>
            </a:extLst>
          </p:cNvPr>
          <p:cNvCxnSpPr>
            <a:cxnSpLocks/>
            <a:stCxn id="27" idx="1"/>
          </p:cNvCxnSpPr>
          <p:nvPr/>
        </p:nvCxnSpPr>
        <p:spPr>
          <a:xfrm flipH="1">
            <a:off x="3779912" y="3609020"/>
            <a:ext cx="3035598" cy="3403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xmlns="" id="{83D7791E-E1E0-48F6-888B-169497DA75E1}"/>
              </a:ext>
            </a:extLst>
          </p:cNvPr>
          <p:cNvCxnSpPr>
            <a:cxnSpLocks/>
          </p:cNvCxnSpPr>
          <p:nvPr/>
        </p:nvCxnSpPr>
        <p:spPr>
          <a:xfrm flipH="1">
            <a:off x="2328490" y="1424654"/>
            <a:ext cx="4487019" cy="115171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1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011b.tif">
            <a:extLst>
              <a:ext uri="{FF2B5EF4-FFF2-40B4-BE49-F238E27FC236}">
                <a16:creationId xmlns:a16="http://schemas.microsoft.com/office/drawing/2014/main" xmlns="" id="{41C9F5F3-18B5-44D9-AF11-E174BBBA33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66787"/>
            <a:ext cx="54387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61F64B3-5A6C-4DB9-8FA4-9681E1516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6903" y="839703"/>
            <a:ext cx="2133600" cy="17430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0CB59AEE-76FE-41B9-9FAB-5B97701838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4484" y="4005831"/>
            <a:ext cx="2695575" cy="1752600"/>
          </a:xfrm>
          <a:prstGeom prst="rect">
            <a:avLst/>
          </a:prstGeom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xmlns="" id="{3A09F099-B235-40BF-8075-E677475D46B7}"/>
              </a:ext>
            </a:extLst>
          </p:cNvPr>
          <p:cNvSpPr/>
          <p:nvPr/>
        </p:nvSpPr>
        <p:spPr>
          <a:xfrm>
            <a:off x="785745" y="4438081"/>
            <a:ext cx="888856" cy="9039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9009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>
            <a:extLst>
              <a:ext uri="{FF2B5EF4-FFF2-40B4-BE49-F238E27FC236}">
                <a16:creationId xmlns="" xmlns:a16="http://schemas.microsoft.com/office/drawing/2014/main" id="{E165FFD3-2565-415C-B761-59C105E8A7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Система координат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/>
              <a:t>принятая в кристаллографии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F0966C24-3194-4AB2-B739-7A97C5332D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208588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dirty="0"/>
              <a:t>a, b ,c</a:t>
            </a:r>
            <a:r>
              <a:rPr lang="ru-RU" altLang="ru-RU" sz="2400" dirty="0"/>
              <a:t> </a:t>
            </a:r>
            <a:r>
              <a:rPr lang="ru-RU" altLang="ru-RU" sz="2400" dirty="0">
                <a:solidFill>
                  <a:srgbClr val="3333FF"/>
                </a:solidFill>
              </a:rPr>
              <a:t>– масштабы по осям координат</a:t>
            </a:r>
            <a:r>
              <a:rPr lang="en-US" altLang="ru-RU" sz="2400" dirty="0">
                <a:solidFill>
                  <a:srgbClr val="3333FF"/>
                </a:solidFill>
              </a:rPr>
              <a:t> (</a:t>
            </a:r>
            <a:r>
              <a:rPr lang="ru-RU" altLang="ru-RU" sz="2400" dirty="0">
                <a:solidFill>
                  <a:srgbClr val="3333FF"/>
                </a:solidFill>
              </a:rPr>
              <a:t>осевые единицы);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l-GR" altLang="ru-RU" sz="2400" i="1" dirty="0"/>
              <a:t>α</a:t>
            </a:r>
            <a:r>
              <a:rPr lang="en-US" altLang="ru-RU" sz="2400" i="1" dirty="0"/>
              <a:t>,</a:t>
            </a:r>
            <a:r>
              <a:rPr lang="ru-RU" altLang="ru-RU" sz="2400" i="1" dirty="0"/>
              <a:t> </a:t>
            </a:r>
            <a:r>
              <a:rPr lang="el-GR" altLang="ru-RU" sz="2400" i="1" dirty="0"/>
              <a:t>β</a:t>
            </a:r>
            <a:r>
              <a:rPr lang="en-US" altLang="ru-RU" sz="2400" i="1" dirty="0"/>
              <a:t>, </a:t>
            </a:r>
            <a:r>
              <a:rPr lang="el-GR" altLang="ru-RU" sz="2400" i="1" dirty="0"/>
              <a:t>γ</a:t>
            </a:r>
            <a:r>
              <a:rPr lang="en-US" altLang="ru-RU" sz="2400" i="1" dirty="0"/>
              <a:t> </a:t>
            </a:r>
            <a:r>
              <a:rPr lang="en-US" altLang="ru-RU" sz="2400" dirty="0">
                <a:solidFill>
                  <a:srgbClr val="3333FF"/>
                </a:solidFill>
              </a:rPr>
              <a:t>– </a:t>
            </a:r>
            <a:r>
              <a:rPr lang="ru-RU" altLang="ru-RU" sz="2400" dirty="0">
                <a:solidFill>
                  <a:srgbClr val="3333FF"/>
                </a:solidFill>
              </a:rPr>
              <a:t>углы между осями координат.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3B999B1C-E2B4-4894-BEFD-0AD57A6531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0404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В общем случае система координат левовинтовая,  </a:t>
            </a:r>
            <a:endParaRPr lang="en-US" altLang="ru-RU" sz="2400" b="1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</a:rPr>
              <a:t>и  не обязательно прямоугольная!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3991DADE-BB4B-4CFC-A287-ED63FA56E2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0" y="1268413"/>
            <a:ext cx="4500563" cy="388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337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11b.tif">
            <a:extLst>
              <a:ext uri="{FF2B5EF4-FFF2-40B4-BE49-F238E27FC236}">
                <a16:creationId xmlns:a16="http://schemas.microsoft.com/office/drawing/2014/main" xmlns="" id="{51255B6A-717C-4666-A73A-B33432C6E7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6802"/>
            <a:ext cx="54387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0E5079AD-8284-4AC7-AC47-A655ACD4F2E6}"/>
              </a:ext>
            </a:extLst>
          </p:cNvPr>
          <p:cNvSpPr/>
          <p:nvPr/>
        </p:nvSpPr>
        <p:spPr>
          <a:xfrm>
            <a:off x="1411587" y="2010990"/>
            <a:ext cx="888856" cy="9039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4A63709-C93E-4583-8994-BC47D31BE0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746" y="796802"/>
            <a:ext cx="2371725" cy="188595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202" y="3501736"/>
            <a:ext cx="3444798" cy="2177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44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011b.tif">
            <a:extLst>
              <a:ext uri="{FF2B5EF4-FFF2-40B4-BE49-F238E27FC236}">
                <a16:creationId xmlns:a16="http://schemas.microsoft.com/office/drawing/2014/main" xmlns="" id="{5113DCC6-6D85-4E32-B60C-C4D0784CC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9" y="966787"/>
            <a:ext cx="5438775" cy="492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56A45877-698C-4282-A4D7-16C28BF8FE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3650" y="966787"/>
            <a:ext cx="2314575" cy="1838325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348DAF66-8953-47EB-9002-ACED1D4931A7}"/>
              </a:ext>
            </a:extLst>
          </p:cNvPr>
          <p:cNvSpPr/>
          <p:nvPr/>
        </p:nvSpPr>
        <p:spPr>
          <a:xfrm>
            <a:off x="1465651" y="3785236"/>
            <a:ext cx="888856" cy="90399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C9244B9-3DB0-4158-80A0-DA99BB2AC6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762" y="4195762"/>
            <a:ext cx="28003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37" y="18904"/>
            <a:ext cx="6829126" cy="6839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14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321929"/>
            <a:ext cx="4572000" cy="391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2091380"/>
            <a:ext cx="4482601" cy="4375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C5B0A6A-868E-446D-8057-9410D698B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8529" y="1052439"/>
            <a:ext cx="933450" cy="9525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A33CD0E-F4A7-47B6-8271-D343CD242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3298" y="1063426"/>
            <a:ext cx="1371600" cy="94297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7B45D7D-3820-4D8D-A1AE-ED54110CF4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4138" y="1042914"/>
            <a:ext cx="552450" cy="9525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AA412E0-CC17-466E-8EE3-7BCCC27933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66796" y="1047676"/>
            <a:ext cx="466725" cy="94297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81F9008-5DB0-44AF-A773-0039707EDD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21487" y="1023864"/>
            <a:ext cx="466725" cy="94297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F3A3A229-5EDE-4FAD-9530-AFE95FA9620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9699" y="1052439"/>
            <a:ext cx="466725" cy="9429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E225DB4-0A15-4227-9152-F46CB9392A8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03486" y="1042914"/>
            <a:ext cx="1362075" cy="923925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09D807-B257-44EB-9351-7948B14F3CA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3" y="5202"/>
            <a:ext cx="9144001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18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1"/>
          <p:cNvSpPr txBox="1">
            <a:spLocks noChangeArrowheads="1"/>
          </p:cNvSpPr>
          <p:nvPr/>
        </p:nvSpPr>
        <p:spPr bwMode="auto">
          <a:xfrm>
            <a:off x="0" y="2205040"/>
            <a:ext cx="9144000" cy="193833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7030A0"/>
                </a:solidFill>
                <a:latin typeface="Arial" panose="020B0604020202020204" pitchFamily="34" charset="0"/>
              </a:rPr>
              <a:t>Определить  индексы плоскости  содержащей две телесные диагонали куба</a:t>
            </a:r>
          </a:p>
        </p:txBody>
      </p:sp>
    </p:spTree>
    <p:extLst>
      <p:ext uri="{BB962C8B-B14F-4D97-AF65-F5344CB8AC3E}">
        <p14:creationId xmlns:p14="http://schemas.microsoft.com/office/powerpoint/2010/main" val="16265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95625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3769214" y="720001"/>
            <a:ext cx="5374786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Выберем две телесных диагонали куба </a:t>
            </a: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[111] </a:t>
            </a: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[1-11]</a:t>
            </a:r>
            <a:endParaRPr lang="ru-RU" alt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1059424"/>
              </p:ext>
            </p:extLst>
          </p:nvPr>
        </p:nvGraphicFramePr>
        <p:xfrm>
          <a:off x="8056564" y="1940511"/>
          <a:ext cx="530225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4" name="Equation" r:id="rId4" imgW="355446" imgH="482391" progId="Equation.DSMT4">
                  <p:embed/>
                </p:oleObj>
              </mc:Choice>
              <mc:Fallback>
                <p:oleObj name="Equation" r:id="rId4" imgW="355446" imgH="482391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4" y="1940511"/>
                        <a:ext cx="530225" cy="719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0" y="2069248"/>
            <a:ext cx="3028330" cy="46166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Запишем матрицу</a:t>
            </a: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769214" y="3242209"/>
            <a:ext cx="5374786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Раскрываем миноры: </a:t>
            </a:r>
            <a:endParaRPr lang="en-US" altLang="ru-RU" sz="24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h=1x1-1x(-1)=2;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k=1x1-1x1=0;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l=1x(-1)-1x1=-2</a:t>
            </a:r>
            <a:endParaRPr lang="ru-RU" alt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867151" y="5523166"/>
            <a:ext cx="5276849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таким образом индексы этой плоскости будут</a:t>
            </a:r>
            <a:r>
              <a:rPr lang="en-US" altLang="ru-RU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alt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Объект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2948193"/>
              </p:ext>
            </p:extLst>
          </p:nvPr>
        </p:nvGraphicFramePr>
        <p:xfrm>
          <a:off x="8056564" y="5902132"/>
          <a:ext cx="912812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55" name="Equation" r:id="rId6" imgW="406224" imgH="279279" progId="Equation.DSMT4">
                  <p:embed/>
                </p:oleObj>
              </mc:Choice>
              <mc:Fallback>
                <p:oleObj name="Equation" r:id="rId6" imgW="406224" imgH="279279" progId="Equation.DSMT4">
                  <p:embed/>
                  <p:pic>
                    <p:nvPicPr>
                      <p:cNvPr id="9" name="Объект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6564" y="5902132"/>
                        <a:ext cx="912812" cy="62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11" descr="00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50603"/>
            <a:ext cx="3552837" cy="3907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1631957" y="4068713"/>
            <a:ext cx="288925" cy="2889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53341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4"/>
          <p:cNvSpPr txBox="1">
            <a:spLocks noChangeArrowheads="1"/>
          </p:cNvSpPr>
          <p:nvPr/>
        </p:nvSpPr>
        <p:spPr bwMode="auto">
          <a:xfrm>
            <a:off x="25400" y="2060577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  <a:latin typeface="Arial" panose="020B0604020202020204" pitchFamily="34" charset="0"/>
              </a:rPr>
              <a:t>Определить тип решетки Браве имеющей базис</a:t>
            </a:r>
            <a:r>
              <a:rPr lang="en-US" altLang="ru-RU" b="1">
                <a:solidFill>
                  <a:srgbClr val="3333FF"/>
                </a:solidFill>
                <a:latin typeface="Arial" panose="020B0604020202020204" pitchFamily="34" charset="0"/>
              </a:rPr>
              <a:t> [[000, 1/2, 1/2, 0]]</a:t>
            </a:r>
            <a:endParaRPr lang="ru-RU" altLang="ru-RU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8" name="TextBox 21"/>
          <p:cNvSpPr txBox="1">
            <a:spLocks noChangeArrowheads="1"/>
          </p:cNvSpPr>
          <p:nvPr/>
        </p:nvSpPr>
        <p:spPr bwMode="auto">
          <a:xfrm>
            <a:off x="1042988" y="5661025"/>
            <a:ext cx="6843712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Это </a:t>
            </a:r>
            <a:r>
              <a:rPr lang="ru-RU" altLang="ru-RU" dirty="0" err="1">
                <a:latin typeface="Arial" panose="020B0604020202020204" pitchFamily="34" charset="0"/>
              </a:rPr>
              <a:t>базо</a:t>
            </a:r>
            <a:r>
              <a:rPr lang="ru-RU" altLang="ru-RU" dirty="0">
                <a:latin typeface="Arial" panose="020B0604020202020204" pitchFamily="34" charset="0"/>
              </a:rPr>
              <a:t>-центрированная решетка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24094C1-20B2-4041-A4B8-398782943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02706" y="1185130"/>
            <a:ext cx="3724275" cy="3362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4"/>
          <p:cNvSpPr txBox="1">
            <a:spLocks noChangeArrowheads="1"/>
          </p:cNvSpPr>
          <p:nvPr/>
        </p:nvSpPr>
        <p:spPr bwMode="auto">
          <a:xfrm>
            <a:off x="25400" y="2060577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  <a:latin typeface="Arial" panose="020B0604020202020204" pitchFamily="34" charset="0"/>
              </a:rPr>
              <a:t>Определить тип решетки Браве имеющей базис</a:t>
            </a:r>
            <a:r>
              <a:rPr lang="en-US" altLang="ru-RU" b="1">
                <a:solidFill>
                  <a:srgbClr val="3333FF"/>
                </a:solidFill>
                <a:latin typeface="Arial" panose="020B0604020202020204" pitchFamily="34" charset="0"/>
              </a:rPr>
              <a:t> [[000, 1/2, 1/2, 1/2]]</a:t>
            </a:r>
            <a:endParaRPr lang="ru-RU" altLang="ru-RU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8" name="TextBox 17"/>
          <p:cNvSpPr txBox="1">
            <a:spLocks noChangeArrowheads="1"/>
          </p:cNvSpPr>
          <p:nvPr/>
        </p:nvSpPr>
        <p:spPr bwMode="auto">
          <a:xfrm>
            <a:off x="782640" y="5876925"/>
            <a:ext cx="7653337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Это объёмно-центрированная решетка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FBE9A2F8-3502-4948-9D5F-41B88D071C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1351450"/>
            <a:ext cx="370522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6C59EC-EA24-4CF8-9189-2552BA17B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48645"/>
            <a:ext cx="5582397" cy="348615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084F8B-AA45-4A9B-9EB4-868E784DA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0223" y="1953936"/>
            <a:ext cx="2933777" cy="49040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0D4C69-4545-42D6-B974-D679099E599F}"/>
              </a:ext>
            </a:extLst>
          </p:cNvPr>
          <p:cNvSpPr txBox="1"/>
          <p:nvPr/>
        </p:nvSpPr>
        <p:spPr>
          <a:xfrm>
            <a:off x="0" y="1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latin typeface="Arial" panose="020B0604020202020204" pitchFamily="34" charset="0"/>
                <a:cs typeface="Arial" panose="020B0604020202020204" pitchFamily="34" charset="0"/>
              </a:rPr>
              <a:t>Изображать кристаллы можно в виде рисунков. Это не всегда удобно т.к. требует навыков рисования</a:t>
            </a:r>
          </a:p>
        </p:txBody>
      </p:sp>
    </p:spTree>
    <p:extLst>
      <p:ext uri="{BB962C8B-B14F-4D97-AF65-F5344CB8AC3E}">
        <p14:creationId xmlns:p14="http://schemas.microsoft.com/office/powerpoint/2010/main" val="90674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25400" y="2060577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  <a:latin typeface="Arial" panose="020B0604020202020204" pitchFamily="34" charset="0"/>
              </a:rPr>
              <a:t>Определить тип решетки Браве имеющей базис</a:t>
            </a:r>
            <a:r>
              <a:rPr lang="en-US" altLang="ru-RU" b="1">
                <a:solidFill>
                  <a:srgbClr val="3333FF"/>
                </a:solidFill>
                <a:latin typeface="Arial" panose="020B0604020202020204" pitchFamily="34" charset="0"/>
              </a:rPr>
              <a:t> [[000, 0 1/2 1/2,  1/2 0 1/2, 1/2 1/2 0]]</a:t>
            </a:r>
            <a:endParaRPr lang="ru-RU" altLang="ru-RU" b="1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72" name="TextBox 27"/>
          <p:cNvSpPr txBox="1">
            <a:spLocks noChangeArrowheads="1"/>
          </p:cNvSpPr>
          <p:nvPr/>
        </p:nvSpPr>
        <p:spPr bwMode="auto">
          <a:xfrm>
            <a:off x="0" y="5683250"/>
            <a:ext cx="9144000" cy="585788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Это гране-центрированная решетка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203BD243-A0F7-428E-836F-82275A864D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9862" y="1318235"/>
            <a:ext cx="3724275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0" y="1360490"/>
            <a:ext cx="9144000" cy="2554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0000FF"/>
                </a:solidFill>
                <a:latin typeface="Arial" panose="020B0604020202020204" pitchFamily="34" charset="0"/>
              </a:rPr>
              <a:t>Какая решетка получится, если в кубической решетке одновременно центрировать грани решети и объем?</a:t>
            </a:r>
          </a:p>
        </p:txBody>
      </p:sp>
    </p:spTree>
    <p:extLst>
      <p:ext uri="{BB962C8B-B14F-4D97-AF65-F5344CB8AC3E}">
        <p14:creationId xmlns:p14="http://schemas.microsoft.com/office/powerpoint/2010/main" val="377364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 Box 2"/>
          <p:cNvSpPr txBox="1">
            <a:spLocks noChangeArrowheads="1"/>
          </p:cNvSpPr>
          <p:nvPr/>
        </p:nvSpPr>
        <p:spPr bwMode="auto">
          <a:xfrm>
            <a:off x="0" y="28575"/>
            <a:ext cx="9144000" cy="1938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Так как расстояние от узла, находящегося в центре куба, до узла находящегося в центре граней, равно </a:t>
            </a:r>
            <a:r>
              <a:rPr lang="en-US" altLang="ru-RU" sz="2400" b="1" i="1">
                <a:solidFill>
                  <a:srgbClr val="0000FF"/>
                </a:solidFill>
                <a:latin typeface="Arial" panose="020B0604020202020204" pitchFamily="34" charset="0"/>
              </a:rPr>
              <a:t>a/2</a:t>
            </a:r>
            <a:r>
              <a:rPr lang="ru-RU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, где </a:t>
            </a:r>
            <a:r>
              <a:rPr lang="en-US" altLang="ru-RU" sz="2400" b="1" i="1">
                <a:solidFill>
                  <a:srgbClr val="0000FF"/>
                </a:solidFill>
                <a:latin typeface="Arial" panose="020B0604020202020204" pitchFamily="34" charset="0"/>
              </a:rPr>
              <a:t>a</a:t>
            </a:r>
            <a:r>
              <a:rPr lang="en-US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 - </a:t>
            </a:r>
            <a:r>
              <a:rPr lang="ru-RU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сторона куба, период идентичности уменьшается вдвое и в результате мы приходим к примитивной решетке с периодом </a:t>
            </a:r>
            <a:r>
              <a:rPr lang="en-US" altLang="ru-RU" sz="2400" b="1" i="1">
                <a:solidFill>
                  <a:srgbClr val="0000FF"/>
                </a:solidFill>
                <a:latin typeface="Arial" panose="020B0604020202020204" pitchFamily="34" charset="0"/>
              </a:rPr>
              <a:t>a/2</a:t>
            </a:r>
            <a:r>
              <a:rPr lang="en-US" altLang="ru-RU" sz="2400" b="1">
                <a:solidFill>
                  <a:srgbClr val="0000FF"/>
                </a:solidFill>
                <a:latin typeface="Arial" panose="020B0604020202020204" pitchFamily="34" charset="0"/>
              </a:rPr>
              <a:t>. </a:t>
            </a:r>
            <a:endParaRPr lang="ru-RU" altLang="ru-RU" sz="2400" b="1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79882" name="Picture 10" descr="IC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997200"/>
            <a:ext cx="2952750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9" name="Picture 29" descr="FC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2" y="2997200"/>
            <a:ext cx="3038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189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339984"/>
            <a:ext cx="9144000" cy="590931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Рассчитать дифракционные углы отражений 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(400),(422), (333)  </a:t>
            </a: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для монокристалла кремния 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Si </a:t>
            </a: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a=5,4306</a:t>
            </a: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Å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)</a:t>
            </a: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. </a:t>
            </a:r>
            <a:endParaRPr lang="en-US" altLang="ru-RU" sz="5400" b="1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Излучение </a:t>
            </a:r>
            <a:r>
              <a:rPr lang="en-US" altLang="ru-RU" sz="5400" b="1" dirty="0" err="1">
                <a:solidFill>
                  <a:srgbClr val="3333FF"/>
                </a:solidFill>
                <a:latin typeface="Arial" panose="020B0604020202020204" pitchFamily="34" charset="0"/>
              </a:rPr>
              <a:t>MoK</a:t>
            </a:r>
            <a:r>
              <a:rPr lang="el-GR" altLang="ru-RU" sz="5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α</a:t>
            </a:r>
            <a:r>
              <a:rPr lang="en-US" altLang="ru-RU" sz="5400" b="1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 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(</a:t>
            </a:r>
            <a:r>
              <a:rPr lang="el-GR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λ</a:t>
            </a:r>
            <a:r>
              <a:rPr lang="en-US" altLang="ru-RU" sz="5400" b="1" dirty="0">
                <a:solidFill>
                  <a:srgbClr val="3333FF"/>
                </a:solidFill>
                <a:latin typeface="Arial" panose="020B0604020202020204" pitchFamily="34" charset="0"/>
              </a:rPr>
              <a:t>=0,711Å)</a:t>
            </a:r>
            <a:endParaRPr lang="ru-RU" altLang="ru-RU" b="1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323201"/>
              </p:ext>
            </p:extLst>
          </p:nvPr>
        </p:nvGraphicFramePr>
        <p:xfrm>
          <a:off x="2408237" y="331790"/>
          <a:ext cx="42449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7" name="Equation" r:id="rId3" imgW="736280" imgH="177723" progId="Equation.DSMT4">
                  <p:embed/>
                </p:oleObj>
              </mc:Choice>
              <mc:Fallback>
                <p:oleObj name="Equation" r:id="rId3" imgW="736280" imgH="177723" progId="Equation.DSMT4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8237" y="331790"/>
                        <a:ext cx="4244975" cy="1025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10597"/>
              </p:ext>
            </p:extLst>
          </p:nvPr>
        </p:nvGraphicFramePr>
        <p:xfrm>
          <a:off x="3276602" y="1844677"/>
          <a:ext cx="2176463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8" name="Equation" r:id="rId5" imgW="609336" imgH="393529" progId="Equation.DSMT4">
                  <p:embed/>
                </p:oleObj>
              </mc:Choice>
              <mc:Fallback>
                <p:oleObj name="Equation" r:id="rId5" imgW="609336" imgH="393529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2" y="1844677"/>
                        <a:ext cx="2176463" cy="1406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Объект 3"/>
          <p:cNvGraphicFramePr>
            <a:graphicFrameLocks noChangeAspect="1"/>
          </p:cNvGraphicFramePr>
          <p:nvPr/>
        </p:nvGraphicFramePr>
        <p:xfrm>
          <a:off x="4114800" y="3338515"/>
          <a:ext cx="914400" cy="17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9" name="Equation" r:id="rId7" imgW="428207" imgH="666100" progId="Equation.DSMT4">
                  <p:embed/>
                </p:oleObj>
              </mc:Choice>
              <mc:Fallback>
                <p:oleObj name="Equation" r:id="rId7" imgW="428207" imgH="666100" progId="Equation.DSMT4">
                  <p:embed/>
                  <p:pic>
                    <p:nvPicPr>
                      <p:cNvPr id="27652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38515"/>
                        <a:ext cx="914400" cy="17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489709"/>
              </p:ext>
            </p:extLst>
          </p:nvPr>
        </p:nvGraphicFramePr>
        <p:xfrm>
          <a:off x="2771775" y="3573465"/>
          <a:ext cx="35179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0" name="Equation" r:id="rId9" imgW="1143000" imgH="444500" progId="Equation.DSMT4">
                  <p:embed/>
                </p:oleObj>
              </mc:Choice>
              <mc:Fallback>
                <p:oleObj name="Equation" r:id="rId9" imgW="1143000" imgH="4445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3573465"/>
                        <a:ext cx="3517900" cy="1368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1367724"/>
              </p:ext>
            </p:extLst>
          </p:nvPr>
        </p:nvGraphicFramePr>
        <p:xfrm>
          <a:off x="2900365" y="5429252"/>
          <a:ext cx="3557587" cy="1185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1" name="Equation" r:id="rId11" imgW="1333500" imgH="444500" progId="Equation.DSMT4">
                  <p:embed/>
                </p:oleObj>
              </mc:Choice>
              <mc:Fallback>
                <p:oleObj name="Equation" r:id="rId11" imgW="1333500" imgH="444500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0365" y="5429252"/>
                        <a:ext cx="3557587" cy="11858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54" name="Rectangle 10"/>
          <p:cNvSpPr>
            <a:spLocks noChangeArrowheads="1"/>
          </p:cNvSpPr>
          <p:nvPr/>
        </p:nvSpPr>
        <p:spPr bwMode="auto">
          <a:xfrm>
            <a:off x="5672140" y="5305427"/>
            <a:ext cx="2663825" cy="7207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10952" name="Rectangle 8"/>
          <p:cNvSpPr>
            <a:spLocks noChangeArrowheads="1"/>
          </p:cNvSpPr>
          <p:nvPr/>
        </p:nvSpPr>
        <p:spPr bwMode="auto">
          <a:xfrm>
            <a:off x="5580063" y="2060575"/>
            <a:ext cx="3168650" cy="1728788"/>
          </a:xfrm>
          <a:prstGeom prst="rect">
            <a:avLst/>
          </a:prstGeom>
          <a:solidFill>
            <a:schemeClr val="accent1"/>
          </a:solidFill>
          <a:ln w="3810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pic>
        <p:nvPicPr>
          <p:cNvPr id="2109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2382"/>
            <a:ext cx="5113337" cy="503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949" name="Picture 5" descr="Рисунок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132013"/>
            <a:ext cx="3024188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0950" name="Text Box 6"/>
          <p:cNvSpPr txBox="1">
            <a:spLocks noChangeArrowheads="1"/>
          </p:cNvSpPr>
          <p:nvPr/>
        </p:nvSpPr>
        <p:spPr bwMode="auto">
          <a:xfrm>
            <a:off x="0" y="-794"/>
            <a:ext cx="9144000" cy="946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Геометрия дифракции по </a:t>
            </a:r>
            <a:r>
              <a:rPr lang="ru-RU" altLang="ru-RU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Эвальду</a:t>
            </a: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Сфера </a:t>
            </a:r>
            <a:r>
              <a:rPr lang="ru-RU" altLang="ru-RU" sz="2800" b="1" dirty="0" err="1">
                <a:solidFill>
                  <a:srgbClr val="3333FF"/>
                </a:solidFill>
                <a:latin typeface="Arial" panose="020B0604020202020204" pitchFamily="34" charset="0"/>
              </a:rPr>
              <a:t>Эвальда</a:t>
            </a:r>
            <a:r>
              <a:rPr lang="ru-RU" altLang="ru-RU" sz="1800" dirty="0">
                <a:latin typeface="Arial" panose="020B0604020202020204" pitchFamily="34" charset="0"/>
              </a:rPr>
              <a:t>  </a:t>
            </a:r>
          </a:p>
        </p:txBody>
      </p:sp>
      <p:graphicFrame>
        <p:nvGraphicFramePr>
          <p:cNvPr id="210953" name="Object 9"/>
          <p:cNvGraphicFramePr>
            <a:graphicFrameLocks noChangeAspect="1"/>
          </p:cNvGraphicFramePr>
          <p:nvPr/>
        </p:nvGraphicFramePr>
        <p:xfrm>
          <a:off x="5724525" y="5373688"/>
          <a:ext cx="25209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Equation" r:id="rId6" imgW="774028" imgH="177646" progId="Equation.DSMT4">
                  <p:embed/>
                </p:oleObj>
              </mc:Choice>
              <mc:Fallback>
                <p:oleObj name="Equation" r:id="rId6" imgW="774028" imgH="177646" progId="Equation.DSMT4">
                  <p:embed/>
                  <p:pic>
                    <p:nvPicPr>
                      <p:cNvPr id="210953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525" y="5373688"/>
                        <a:ext cx="2520950" cy="5778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5" name="Text Box 11"/>
          <p:cNvSpPr txBox="1">
            <a:spLocks noChangeArrowheads="1"/>
          </p:cNvSpPr>
          <p:nvPr/>
        </p:nvSpPr>
        <p:spPr bwMode="auto">
          <a:xfrm>
            <a:off x="5724525" y="1412875"/>
            <a:ext cx="2617788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  <a:latin typeface="Arial" panose="020B0604020202020204" pitchFamily="34" charset="0"/>
              </a:rPr>
              <a:t>Уравнение Лауэ</a:t>
            </a:r>
          </a:p>
        </p:txBody>
      </p:sp>
      <p:sp>
        <p:nvSpPr>
          <p:cNvPr id="210956" name="Text Box 12"/>
          <p:cNvSpPr txBox="1">
            <a:spLocks noChangeArrowheads="1"/>
          </p:cNvSpPr>
          <p:nvPr/>
        </p:nvSpPr>
        <p:spPr bwMode="auto">
          <a:xfrm>
            <a:off x="5364163" y="4724402"/>
            <a:ext cx="3535362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3333FF"/>
                </a:solidFill>
                <a:latin typeface="Arial" panose="020B0604020202020204" pitchFamily="34" charset="0"/>
              </a:rPr>
              <a:t>Уравнение Вульфа-Брегга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54" grpId="0" animBg="1"/>
      <p:bldP spid="210952" grpId="0" animBg="1"/>
      <p:bldP spid="210950" grpId="0" animBg="1"/>
      <p:bldP spid="210955" grpId="0" animBg="1"/>
      <p:bldP spid="2109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8"/>
          <p:cNvSpPr>
            <a:spLocks noChangeArrowheads="1"/>
          </p:cNvSpPr>
          <p:nvPr/>
        </p:nvSpPr>
        <p:spPr bwMode="auto">
          <a:xfrm>
            <a:off x="755650" y="1125540"/>
            <a:ext cx="7488238" cy="5399087"/>
          </a:xfrm>
          <a:prstGeom prst="rect">
            <a:avLst/>
          </a:prstGeom>
          <a:solidFill>
            <a:schemeClr val="accent1"/>
          </a:solidFill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2" y="18727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Arial" panose="020B0604020202020204" pitchFamily="34" charset="0"/>
            </a:endParaRPr>
          </a:p>
        </p:txBody>
      </p:sp>
      <p:sp>
        <p:nvSpPr>
          <p:cNvPr id="78854" name="Text Box 6"/>
          <p:cNvSpPr txBox="1">
            <a:spLocks noChangeArrowheads="1"/>
          </p:cNvSpPr>
          <p:nvPr/>
        </p:nvSpPr>
        <p:spPr bwMode="auto">
          <a:xfrm>
            <a:off x="2627315" y="260350"/>
            <a:ext cx="343852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  <a:latin typeface="Arial" panose="020B0604020202020204" pitchFamily="34" charset="0"/>
              </a:rPr>
              <a:t>Квадратичная форма</a:t>
            </a:r>
          </a:p>
        </p:txBody>
      </p:sp>
      <p:pic>
        <p:nvPicPr>
          <p:cNvPr id="78855" name="Picture 7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90" y="1196975"/>
            <a:ext cx="7343775" cy="5276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56" grpId="0" animBg="1"/>
      <p:bldP spid="7885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0" y="2105562"/>
            <a:ext cx="9144000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  <a:latin typeface="Arial" panose="020B0604020202020204" pitchFamily="34" charset="0"/>
              </a:rPr>
              <a:t>Определить угол между плоскостями (111) и (422) в кубическом кристалле.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latin typeface="Arial" panose="020B0604020202020204" pitchFamily="34" charset="0"/>
              </a:rPr>
              <a:t>Известно, что угол между двумя векторами </a:t>
            </a:r>
            <a:r>
              <a:rPr lang="en-US" altLang="ru-RU" dirty="0">
                <a:latin typeface="Arial" panose="020B0604020202020204" pitchFamily="34" charset="0"/>
              </a:rPr>
              <a:t>r</a:t>
            </a:r>
            <a:r>
              <a:rPr lang="en-US" altLang="ru-RU" baseline="-25000" dirty="0">
                <a:latin typeface="Arial" panose="020B0604020202020204" pitchFamily="34" charset="0"/>
              </a:rPr>
              <a:t>1</a:t>
            </a:r>
            <a:r>
              <a:rPr lang="en-US" altLang="ru-RU" dirty="0">
                <a:latin typeface="Arial" panose="020B0604020202020204" pitchFamily="34" charset="0"/>
              </a:rPr>
              <a:t>=u</a:t>
            </a:r>
            <a:r>
              <a:rPr lang="en-US" altLang="ru-RU" baseline="-25000" dirty="0">
                <a:latin typeface="Arial" panose="020B0604020202020204" pitchFamily="34" charset="0"/>
              </a:rPr>
              <a:t>1</a:t>
            </a:r>
            <a:r>
              <a:rPr lang="en-US" altLang="ru-RU" dirty="0">
                <a:latin typeface="Arial" panose="020B0604020202020204" pitchFamily="34" charset="0"/>
              </a:rPr>
              <a:t>a+v</a:t>
            </a:r>
            <a:r>
              <a:rPr lang="en-US" altLang="ru-RU" baseline="-25000" dirty="0">
                <a:latin typeface="Arial" panose="020B0604020202020204" pitchFamily="34" charset="0"/>
              </a:rPr>
              <a:t>1</a:t>
            </a:r>
            <a:r>
              <a:rPr lang="en-US" altLang="ru-RU" dirty="0">
                <a:latin typeface="Arial" panose="020B0604020202020204" pitchFamily="34" charset="0"/>
              </a:rPr>
              <a:t>b+w</a:t>
            </a:r>
            <a:r>
              <a:rPr lang="en-US" altLang="ru-RU" baseline="-25000" dirty="0">
                <a:latin typeface="Arial" panose="020B0604020202020204" pitchFamily="34" charset="0"/>
              </a:rPr>
              <a:t>1</a:t>
            </a:r>
            <a:r>
              <a:rPr lang="en-US" altLang="ru-RU" dirty="0">
                <a:latin typeface="Arial" panose="020B0604020202020204" pitchFamily="34" charset="0"/>
              </a:rPr>
              <a:t>c </a:t>
            </a:r>
            <a:r>
              <a:rPr lang="ru-RU" altLang="ru-RU" dirty="0">
                <a:latin typeface="Arial" panose="020B0604020202020204" pitchFamily="34" charset="0"/>
              </a:rPr>
              <a:t>и </a:t>
            </a:r>
            <a:r>
              <a:rPr lang="en-US" altLang="ru-RU" dirty="0">
                <a:latin typeface="Arial" panose="020B0604020202020204" pitchFamily="34" charset="0"/>
              </a:rPr>
              <a:t>r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en-US" altLang="ru-RU" dirty="0">
                <a:latin typeface="Arial" panose="020B0604020202020204" pitchFamily="34" charset="0"/>
              </a:rPr>
              <a:t>=u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en-US" altLang="ru-RU" dirty="0">
                <a:latin typeface="Arial" panose="020B0604020202020204" pitchFamily="34" charset="0"/>
              </a:rPr>
              <a:t>a+v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en-US" altLang="ru-RU" dirty="0">
                <a:latin typeface="Arial" panose="020B0604020202020204" pitchFamily="34" charset="0"/>
              </a:rPr>
              <a:t>b+w</a:t>
            </a:r>
            <a:r>
              <a:rPr lang="en-US" altLang="ru-RU" baseline="-25000" dirty="0">
                <a:latin typeface="Arial" panose="020B0604020202020204" pitchFamily="34" charset="0"/>
              </a:rPr>
              <a:t>2</a:t>
            </a:r>
            <a:r>
              <a:rPr lang="en-US" altLang="ru-RU" dirty="0">
                <a:latin typeface="Arial" panose="020B0604020202020204" pitchFamily="34" charset="0"/>
              </a:rPr>
              <a:t>c </a:t>
            </a:r>
            <a:r>
              <a:rPr lang="ru-RU" altLang="ru-RU" dirty="0">
                <a:latin typeface="Arial" panose="020B0604020202020204" pitchFamily="34" charset="0"/>
              </a:rPr>
              <a:t>определяется соотношением </a:t>
            </a:r>
          </a:p>
        </p:txBody>
      </p:sp>
      <p:graphicFrame>
        <p:nvGraphicFramePr>
          <p:cNvPr id="2969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7669046"/>
              </p:ext>
            </p:extLst>
          </p:nvPr>
        </p:nvGraphicFramePr>
        <p:xfrm>
          <a:off x="2792004" y="1874868"/>
          <a:ext cx="3032912" cy="15379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4" name="Equation" r:id="rId3" imgW="927100" imgH="469900" progId="Equation.DSMT4">
                  <p:embed/>
                </p:oleObj>
              </mc:Choice>
              <mc:Fallback>
                <p:oleObj name="Equation" r:id="rId3" imgW="927100" imgH="469900" progId="Equation.DSMT4">
                  <p:embed/>
                  <p:pic>
                    <p:nvPicPr>
                      <p:cNvPr id="29699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2004" y="1874868"/>
                        <a:ext cx="3032912" cy="1537949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0" y="3821591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Для кубической системы </a:t>
            </a:r>
            <a:r>
              <a:rPr lang="en-US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a=b=c, a=b=g=90</a:t>
            </a:r>
            <a:r>
              <a:rPr lang="en-US" altLang="ru-RU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Тогда </a:t>
            </a:r>
          </a:p>
        </p:txBody>
      </p:sp>
      <p:graphicFrame>
        <p:nvGraphicFramePr>
          <p:cNvPr id="2970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9443272"/>
              </p:ext>
            </p:extLst>
          </p:nvPr>
        </p:nvGraphicFramePr>
        <p:xfrm>
          <a:off x="646993" y="5184472"/>
          <a:ext cx="8181984" cy="1673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5" name="Equation" r:id="rId5" imgW="2298700" imgH="469900" progId="Equation.DSMT4">
                  <p:embed/>
                </p:oleObj>
              </mc:Choice>
              <mc:Fallback>
                <p:oleObj name="Equation" r:id="rId5" imgW="2298700" imgH="469900" progId="Equation.DSMT4">
                  <p:embed/>
                  <p:pic>
                    <p:nvPicPr>
                      <p:cNvPr id="2970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993" y="5184472"/>
                        <a:ext cx="8181984" cy="167352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7" name="Text Box 5"/>
          <p:cNvSpPr txBox="1">
            <a:spLocks noChangeArrowheads="1"/>
          </p:cNvSpPr>
          <p:nvPr/>
        </p:nvSpPr>
        <p:spPr bwMode="auto">
          <a:xfrm>
            <a:off x="0" y="1435803"/>
            <a:ext cx="9146552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Рассмотрим основные кристаллографические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грани кубического многогранника</a:t>
            </a:r>
          </a:p>
        </p:txBody>
      </p:sp>
      <p:pic>
        <p:nvPicPr>
          <p:cNvPr id="23556" name="Picture 5" descr="E:\Temprorary files\Educations\Educational process\MSU\2011-2012\Arc\Symmetry\Symmetry groups\Faces cub-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30769"/>
            <a:ext cx="2392000" cy="239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D42AF07-B0EB-4225-A762-D550444D0E37}"/>
              </a:ext>
            </a:extLst>
          </p:cNvPr>
          <p:cNvSpPr txBox="1"/>
          <p:nvPr/>
        </p:nvSpPr>
        <p:spPr>
          <a:xfrm>
            <a:off x="0" y="1"/>
            <a:ext cx="9144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Поэтому в кристаллографии разработаны методы изображения структур при помощи разнообразных проекций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2C4F04ED-6368-42E4-BFEE-1C025029DBCE}"/>
              </a:ext>
            </a:extLst>
          </p:cNvPr>
          <p:cNvSpPr/>
          <p:nvPr/>
        </p:nvSpPr>
        <p:spPr>
          <a:xfrm>
            <a:off x="2663690" y="2358466"/>
            <a:ext cx="652749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Заменим все плоскости их нормалями и затем сведем их в одну точку </a:t>
            </a:r>
            <a:endParaRPr lang="en-US" altLang="ru-RU" sz="2400" b="1" dirty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FBE66ED2-9FB3-444E-A581-824470734120}"/>
              </a:ext>
            </a:extLst>
          </p:cNvPr>
          <p:cNvSpPr/>
          <p:nvPr/>
        </p:nvSpPr>
        <p:spPr>
          <a:xfrm>
            <a:off x="2663690" y="3442068"/>
            <a:ext cx="6480310" cy="83099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 совокупность нормалей называется кристаллографическим комплексом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5FEE110D-33A1-4B64-8E22-793CDEC38C5E}"/>
              </a:ext>
            </a:extLst>
          </p:cNvPr>
          <p:cNvSpPr/>
          <p:nvPr/>
        </p:nvSpPr>
        <p:spPr>
          <a:xfrm>
            <a:off x="2710870" y="4549676"/>
            <a:ext cx="6433130" cy="23083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Построим вокруг этого пучка нормалей сферу.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Совокупность точек пересечения этих линий со сферой называются </a:t>
            </a:r>
            <a:r>
              <a:rPr lang="ru-RU" alt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сферической проекцией</a:t>
            </a:r>
            <a:r>
              <a:rPr lang="ru-RU" altLang="ru-RU" sz="24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указанных выше плоскостей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9077" grpId="0" animBg="1"/>
      <p:bldP spid="2" grpId="0" animBg="1"/>
      <p:bldP spid="3" grpId="0" animBg="1"/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04" name="Picture 4" descr="C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846" y="1465384"/>
            <a:ext cx="5158154" cy="5100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1606" name="Text Box 6"/>
          <p:cNvSpPr txBox="1">
            <a:spLocks noChangeArrowheads="1"/>
          </p:cNvSpPr>
          <p:nvPr/>
        </p:nvSpPr>
        <p:spPr bwMode="auto">
          <a:xfrm>
            <a:off x="1" y="1"/>
            <a:ext cx="906193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кристаллографического комплекса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кубического кристалла</a:t>
            </a:r>
          </a:p>
        </p:txBody>
      </p:sp>
      <p:pic>
        <p:nvPicPr>
          <p:cNvPr id="6" name="Picture 5" descr="E:\Temprorary files\Educations\Educational process\MSU\2011-2012\Arc\Symmetry\Symmetry groups\Faces cub-1.bmp">
            <a:extLst>
              <a:ext uri="{FF2B5EF4-FFF2-40B4-BE49-F238E27FC236}">
                <a16:creationId xmlns:a16="http://schemas.microsoft.com/office/drawing/2014/main" xmlns="" id="{5A236736-19DB-447C-B43F-6145245FCB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46714"/>
            <a:ext cx="3750617" cy="374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3" name="Text Box 5"/>
          <p:cNvSpPr txBox="1">
            <a:spLocks noChangeArrowheads="1"/>
          </p:cNvSpPr>
          <p:nvPr/>
        </p:nvSpPr>
        <p:spPr bwMode="auto">
          <a:xfrm>
            <a:off x="0" y="140711"/>
            <a:ext cx="9144000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  <a:latin typeface="Arial" panose="020B0604020202020204" pitchFamily="34" charset="0"/>
              </a:rPr>
              <a:t>СТЕРЕОГРАФИЧЕСКАЯ ПРОЕКЦИЯ </a:t>
            </a:r>
          </a:p>
        </p:txBody>
      </p:sp>
      <p:sp>
        <p:nvSpPr>
          <p:cNvPr id="263174" name="Text Box 6"/>
          <p:cNvSpPr txBox="1">
            <a:spLocks noChangeArrowheads="1"/>
          </p:cNvSpPr>
          <p:nvPr/>
        </p:nvSpPr>
        <p:spPr bwMode="auto">
          <a:xfrm>
            <a:off x="0" y="5088144"/>
            <a:ext cx="9143999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Вектор «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a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»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это нормаль к плоскости с индексами 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000" i="1" dirty="0" err="1">
                <a:solidFill>
                  <a:srgbClr val="3333FF"/>
                </a:solidFill>
                <a:latin typeface="Arial" panose="020B0604020202020204" pitchFamily="34" charset="0"/>
              </a:rPr>
              <a:t>hkl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в пространстве кристалла. Точка </a:t>
            </a:r>
            <a:r>
              <a:rPr lang="ru-RU" altLang="ru-RU" sz="2000" i="1" dirty="0">
                <a:solidFill>
                  <a:srgbClr val="3333FF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- </a:t>
            </a:r>
            <a:r>
              <a:rPr lang="ru-RU" altLang="ru-RU" sz="2000" dirty="0" err="1">
                <a:solidFill>
                  <a:srgbClr val="3333FF"/>
                </a:solidFill>
                <a:latin typeface="Arial" panose="020B0604020202020204" pitchFamily="34" charset="0"/>
              </a:rPr>
              <a:t>проекия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вектора </a:t>
            </a:r>
            <a:r>
              <a:rPr lang="ru-RU" altLang="ru-RU" sz="2000" b="1" dirty="0">
                <a:solidFill>
                  <a:srgbClr val="3333FF"/>
                </a:solidFill>
                <a:latin typeface="Arial" panose="020B0604020202020204" pitchFamily="34" charset="0"/>
              </a:rPr>
              <a:t>а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на поверхность сферы 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-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это сферическая проекция плоскости 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000" i="1" dirty="0" err="1">
                <a:solidFill>
                  <a:srgbClr val="3333FF"/>
                </a:solidFill>
                <a:latin typeface="Arial" panose="020B0604020202020204" pitchFamily="34" charset="0"/>
              </a:rPr>
              <a:t>hkl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; </a:t>
            </a:r>
            <a:endParaRPr lang="en-US" altLang="ru-RU" sz="20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точка «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a</a:t>
            </a:r>
            <a:r>
              <a:rPr lang="en-US" altLang="ru-RU" sz="2000" baseline="-25000" dirty="0">
                <a:solidFill>
                  <a:srgbClr val="3333FF"/>
                </a:solidFill>
                <a:latin typeface="Arial" panose="020B0604020202020204" pitchFamily="34" charset="0"/>
              </a:rPr>
              <a:t>1</a:t>
            </a: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» - проекция точки а на экваториальную плоскость,</a:t>
            </a:r>
            <a:r>
              <a:rPr lang="en-US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  <a:latin typeface="Arial" panose="020B0604020202020204" pitchFamily="34" charset="0"/>
              </a:rPr>
              <a:t>  носит название 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стереографической проекции плоскости </a:t>
            </a:r>
            <a:r>
              <a:rPr lang="en-US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(</a:t>
            </a:r>
            <a:r>
              <a:rPr lang="en-US" altLang="ru-RU" sz="2000" i="1" dirty="0" err="1">
                <a:solidFill>
                  <a:srgbClr val="FF0000"/>
                </a:solidFill>
                <a:latin typeface="Arial" panose="020B0604020202020204" pitchFamily="34" charset="0"/>
              </a:rPr>
              <a:t>hkl</a:t>
            </a:r>
            <a:r>
              <a:rPr lang="en-US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en-US" altLang="ru-RU" sz="20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ru-RU" altLang="ru-RU" sz="20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299" y="768496"/>
            <a:ext cx="66294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3173" grpId="0" animBg="1"/>
      <p:bldP spid="2631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DD7FFE2-ADE1-4094-A5EB-F83E184D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098"/>
            <a:ext cx="6522829" cy="6480473"/>
          </a:xfrm>
          <a:prstGeom prst="rect">
            <a:avLst/>
          </a:prstGeom>
        </p:spPr>
      </p:pic>
      <p:sp>
        <p:nvSpPr>
          <p:cNvPr id="6" name="Text Box 6">
            <a:extLst>
              <a:ext uri="{FF2B5EF4-FFF2-40B4-BE49-F238E27FC236}">
                <a16:creationId xmlns:a16="http://schemas.microsoft.com/office/drawing/2014/main" xmlns="" id="{988C9C87-F495-47C7-91EA-69DB6ACCF9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87026" y="2055494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cs typeface="Arial" panose="020B0604020202020204" pitchFamily="34" charset="0"/>
              </a:rPr>
              <a:t>(001)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C15C1FED-C066-40D5-AEF2-BB9C69DBE8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04927" y="2422207"/>
            <a:ext cx="1881747" cy="1925198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9A044447-C930-4E21-9996-DED9D621FB00}"/>
              </a:ext>
            </a:extLst>
          </p:cNvPr>
          <p:cNvCxnSpPr>
            <a:cxnSpLocks/>
          </p:cNvCxnSpPr>
          <p:nvPr/>
        </p:nvCxnSpPr>
        <p:spPr>
          <a:xfrm flipV="1">
            <a:off x="6495232" y="3152102"/>
            <a:ext cx="467428" cy="1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xmlns="" id="{AAA0C1C6-E733-4188-AC2E-ED3DB9B02516}"/>
              </a:ext>
            </a:extLst>
          </p:cNvPr>
          <p:cNvCxnSpPr>
            <a:cxnSpLocks/>
          </p:cNvCxnSpPr>
          <p:nvPr/>
        </p:nvCxnSpPr>
        <p:spPr>
          <a:xfrm>
            <a:off x="3305903" y="6419880"/>
            <a:ext cx="1" cy="39660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999B073-A4F3-462F-9B55-3ECA95C4BB4D}"/>
              </a:ext>
            </a:extLst>
          </p:cNvPr>
          <p:cNvSpPr txBox="1"/>
          <p:nvPr/>
        </p:nvSpPr>
        <p:spPr>
          <a:xfrm>
            <a:off x="3027700" y="6484571"/>
            <a:ext cx="467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2E9B8C5-D936-4A9D-99EB-59556F8B480A}"/>
              </a:ext>
            </a:extLst>
          </p:cNvPr>
          <p:cNvSpPr txBox="1"/>
          <p:nvPr/>
        </p:nvSpPr>
        <p:spPr>
          <a:xfrm>
            <a:off x="6728946" y="2782770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23EDB4E-47B2-4DFF-B976-8039514DFBE0}"/>
              </a:ext>
            </a:extLst>
          </p:cNvPr>
          <p:cNvSpPr txBox="1"/>
          <p:nvPr/>
        </p:nvSpPr>
        <p:spPr>
          <a:xfrm>
            <a:off x="3115380" y="2782770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Z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89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  <p:bldP spid="20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41422228-96EF-4427-BF6E-4135F565BC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743"/>
            <a:ext cx="6872335" cy="6838257"/>
          </a:xfrm>
          <a:prstGeom prst="rect">
            <a:avLst/>
          </a:prstGeom>
        </p:spPr>
      </p:pic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60551BD4-478A-416A-8587-840B49AA97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57571" y="4033964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cs typeface="Arial" panose="020B0604020202020204" pitchFamily="34" charset="0"/>
              </a:rPr>
              <a:t>(110)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B2BB580-A081-4AA0-B007-98E9A7E2DA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9794" y="2800970"/>
            <a:ext cx="1433104" cy="125605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31373" y="3198166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69928" y="3803131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78281" y="0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7030184" y="3736647"/>
            <a:ext cx="406712" cy="153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759536" y="3736647"/>
            <a:ext cx="280555" cy="15363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0"/>
          </p:cNvCxnSpPr>
          <p:nvPr/>
        </p:nvCxnSpPr>
        <p:spPr>
          <a:xfrm flipV="1">
            <a:off x="8116346" y="2432221"/>
            <a:ext cx="0" cy="3687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30237" y="1970556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9106" y="3826196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911437" y="3350565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72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4" grpId="0" animBg="1"/>
      <p:bldP spid="7" grpId="0"/>
      <p:bldP spid="14" grpId="0" animBg="1"/>
      <p:bldP spid="15" grpId="0" animBg="1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:\ЮРАЙТ 2\Корректура\111-aa.tif">
            <a:extLst>
              <a:ext uri="{FF2B5EF4-FFF2-40B4-BE49-F238E27FC236}">
                <a16:creationId xmlns:a16="http://schemas.microsoft.com/office/drawing/2014/main" xmlns="" id="{F42AE523-95C1-4F53-9AB0-BB5B47A5F9F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0088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8">
            <a:extLst>
              <a:ext uri="{FF2B5EF4-FFF2-40B4-BE49-F238E27FC236}">
                <a16:creationId xmlns:a16="http://schemas.microsoft.com/office/drawing/2014/main" xmlns="" id="{2D4098C9-8EE7-468B-AB94-39943627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77264" y="3954673"/>
            <a:ext cx="7175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>
                <a:cs typeface="Arial" panose="020B0604020202020204" pitchFamily="34" charset="0"/>
              </a:rPr>
              <a:t>(111)</a:t>
            </a:r>
            <a:endParaRPr lang="ru-RU" altLang="ru-RU" sz="1800" dirty="0"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03F68990-9918-4D58-83FF-A3FAA427C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1853" y="2615604"/>
            <a:ext cx="1388373" cy="1392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1893" y="3771900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9825" y="40905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049930" y="1876290"/>
            <a:ext cx="372218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65564" y="4090554"/>
            <a:ext cx="3898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3961" y="3771899"/>
            <a:ext cx="38985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64334" y="1220431"/>
            <a:ext cx="372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7377545" y="3616036"/>
            <a:ext cx="264198" cy="155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8832273" y="3616036"/>
            <a:ext cx="238991" cy="15586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>
            <a:stCxn id="4" idx="0"/>
          </p:cNvCxnSpPr>
          <p:nvPr/>
        </p:nvCxnSpPr>
        <p:spPr>
          <a:xfrm flipH="1" flipV="1">
            <a:off x="8236039" y="2337955"/>
            <a:ext cx="1" cy="27764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953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/>
      <p:bldP spid="7" grpId="0" animBg="1"/>
      <p:bldP spid="8" grpId="0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417</TotalTime>
  <Words>528</Words>
  <Application>Microsoft Office PowerPoint</Application>
  <PresentationFormat>Экран (4:3)</PresentationFormat>
  <Paragraphs>96</Paragraphs>
  <Slides>39</Slides>
  <Notes>10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1" baseType="lpstr">
      <vt:lpstr>Тема Office</vt:lpstr>
      <vt:lpstr>Equation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Эрнест</dc:creator>
  <cp:lastModifiedBy>Suvorov</cp:lastModifiedBy>
  <cp:revision>53</cp:revision>
  <dcterms:created xsi:type="dcterms:W3CDTF">2020-10-20T06:48:38Z</dcterms:created>
  <dcterms:modified xsi:type="dcterms:W3CDTF">2024-03-20T10:07:51Z</dcterms:modified>
</cp:coreProperties>
</file>